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001E076-10D0-4F11-9482-A577C40C9FC9}">
  <a:tblStyle styleId="{B001E076-10D0-4F11-9482-A577C40C9FC9}"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3.xml"/><Relationship Id="rId22" Type="http://schemas.openxmlformats.org/officeDocument/2006/relationships/font" Target="fonts/PlusJakartaSansMedium-boldItalic.fntdata"/><Relationship Id="rId10" Type="http://schemas.openxmlformats.org/officeDocument/2006/relationships/slide" Target="slides/slide2.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2442a1baed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2442a1baed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2442a1baed_0_2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2442a1bae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2442a1baed_0_42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2442a1baed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32442a1baed_0_3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32442a1baed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3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a:t>
            </a:r>
            <a:endParaRPr sz="1500">
              <a:solidFill>
                <a:srgbClr val="000000"/>
              </a:solidFill>
              <a:latin typeface="Plus Jakarta Sans Medium"/>
              <a:ea typeface="Plus Jakarta Sans Medium"/>
              <a:cs typeface="Plus Jakarta Sans Medium"/>
              <a:sym typeface="Plus Jakarta Sans Medium"/>
            </a:endParaRPr>
          </a:p>
        </p:txBody>
      </p:sp>
      <p:pic>
        <p:nvPicPr>
          <p:cNvPr id="146" name="Google Shape;146;p3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7" name="Google Shape;147;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9" name="Google Shape;149;p37"/>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a:t>
            </a:r>
            <a:r>
              <a:rPr lang="en" sz="1200">
                <a:solidFill>
                  <a:srgbClr val="231F20"/>
                </a:solidFill>
                <a:latin typeface="Inter"/>
                <a:ea typeface="Inter"/>
                <a:cs typeface="Inter"/>
                <a:sym typeface="Inter"/>
              </a:rPr>
              <a:t>the</a:t>
            </a:r>
            <a:r>
              <a:rPr lang="en" sz="1200">
                <a:solidFill>
                  <a:srgbClr val="231F20"/>
                </a:solidFill>
                <a:latin typeface="Inter"/>
                <a:ea typeface="Inter"/>
                <a:cs typeface="Inter"/>
                <a:sym typeface="Inter"/>
              </a:rPr>
              <a:t>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consequent empires.</a:t>
            </a:r>
            <a:endParaRPr sz="12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3" name="Shape 153"/>
        <p:cNvGrpSpPr/>
        <p:nvPr/>
      </p:nvGrpSpPr>
      <p:grpSpPr>
        <a:xfrm>
          <a:off x="0" y="0"/>
          <a:ext cx="0" cy="0"/>
          <a:chOff x="0" y="0"/>
          <a:chExt cx="0" cy="0"/>
        </a:xfrm>
      </p:grpSpPr>
      <p:sp>
        <p:nvSpPr>
          <p:cNvPr id="154" name="Google Shape;154;p38"/>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a:t>
            </a:r>
            <a:endParaRPr sz="1900">
              <a:latin typeface="Halant"/>
              <a:ea typeface="Halant"/>
              <a:cs typeface="Halant"/>
              <a:sym typeface="Halant"/>
            </a:endParaRPr>
          </a:p>
        </p:txBody>
      </p:sp>
      <p:pic>
        <p:nvPicPr>
          <p:cNvPr id="155" name="Google Shape;155;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7" name="Google Shape;157;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58" name="Google Shape;158;p38"/>
          <p:cNvGraphicFramePr/>
          <p:nvPr/>
        </p:nvGraphicFramePr>
        <p:xfrm>
          <a:off x="382188" y="671150"/>
          <a:ext cx="3000000" cy="3000000"/>
        </p:xfrm>
        <a:graphic>
          <a:graphicData uri="http://schemas.openxmlformats.org/drawingml/2006/table">
            <a:tbl>
              <a:tblPr>
                <a:noFill/>
                <a:tableStyleId>{B001E076-10D0-4F11-9482-A577C40C9FC9}</a:tableStyleId>
              </a:tblPr>
              <a:tblGrid>
                <a:gridCol w="4968250"/>
                <a:gridCol w="2039875"/>
              </a:tblGrid>
              <a:tr h="8338550">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rgbClr val="000000"/>
                          </a:solidFill>
                          <a:latin typeface="Inter"/>
                          <a:ea typeface="Inter"/>
                          <a:cs typeface="Inter"/>
                          <a:sym typeface="Inter"/>
                        </a:rPr>
                        <a:t>(B)</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a:t>
                      </a:r>
                      <a:r>
                        <a:rPr lang="en" sz="1200">
                          <a:latin typeface="Inter"/>
                          <a:ea typeface="Inter"/>
                          <a:cs typeface="Inter"/>
                          <a:sym typeface="Inter"/>
                        </a:rPr>
                        <a:t>denomination</a:t>
                      </a:r>
                      <a:r>
                        <a:rPr lang="en" sz="1200">
                          <a:solidFill>
                            <a:srgbClr val="000000"/>
                          </a:solidFill>
                          <a:latin typeface="Inter"/>
                          <a:ea typeface="Inter"/>
                          <a:cs typeface="Inter"/>
                          <a:sym typeface="Inter"/>
                        </a:rPr>
                        <a:t> of Christianity. The Americas became a prime target for these missionary efforts, offering a vast territory for religious expansion and a </a:t>
                      </a:r>
                      <a:r>
                        <a:rPr lang="en" sz="1200">
                          <a:latin typeface="Inter"/>
                          <a:ea typeface="Inter"/>
                          <a:cs typeface="Inter"/>
                          <a:sym typeface="Inter"/>
                        </a:rPr>
                        <a:t>large</a:t>
                      </a:r>
                      <a:r>
                        <a:rPr lang="en" sz="1200">
                          <a:solidFill>
                            <a:srgbClr val="000000"/>
                          </a:solidFill>
                          <a:latin typeface="Inter"/>
                          <a:ea typeface="Inter"/>
                          <a:cs typeface="Inter"/>
                          <a:sym typeface="Inter"/>
                        </a:rPr>
                        <a:t> indigenous population for indoctrination or forced conversion. </a:t>
                      </a:r>
                      <a:r>
                        <a:rPr b="1" lang="en" sz="1200">
                          <a:solidFill>
                            <a:srgbClr val="000000"/>
                          </a:solidFill>
                          <a:latin typeface="Inter"/>
                          <a:ea typeface="Inter"/>
                          <a:cs typeface="Inter"/>
                          <a:sym typeface="Inter"/>
                        </a:rPr>
                        <a:t>(C)</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rgbClr val="000000"/>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were the main reasons Europeans came to the Americas in the late 15th century?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Which European countries are most associated with conquest of the Americas?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Why were the Americas considered a good target for European religious expansion?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scientific advancements from the Scientific Revolution improved European seafaring?</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role did Marco Polo's accounts play in European exploration?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 </a:t>
                      </a:r>
                      <a:r>
                        <a:rPr lang="en" sz="1200">
                          <a:solidFill>
                            <a:srgbClr val="000000"/>
                          </a:solidFill>
                          <a:latin typeface="Inter"/>
                          <a:ea typeface="Inter"/>
                          <a:cs typeface="Inter"/>
                          <a:sym typeface="Inter"/>
                        </a:rPr>
                        <a:t>What historical event was the result of the factors detailed in this essay?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pic>
        <p:nvPicPr>
          <p:cNvPr id="163" name="Google Shape;163;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4" name="Google Shape;164;p3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 (Exemplar)</a:t>
            </a:r>
            <a:endParaRPr sz="1500">
              <a:solidFill>
                <a:srgbClr val="000000"/>
              </a:solidFill>
              <a:latin typeface="Plus Jakarta Sans Medium"/>
              <a:ea typeface="Plus Jakarta Sans Medium"/>
              <a:cs typeface="Plus Jakarta Sans Medium"/>
              <a:sym typeface="Plus Jakarta Sans Medium"/>
            </a:endParaRPr>
          </a:p>
        </p:txBody>
      </p:sp>
      <p:pic>
        <p:nvPicPr>
          <p:cNvPr id="165" name="Google Shape;165;p3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7" name="Google Shape;167;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8" name="Google Shape;168;p39"/>
          <p:cNvSpPr txBox="1"/>
          <p:nvPr/>
        </p:nvSpPr>
        <p:spPr>
          <a:xfrm>
            <a:off x="327425" y="17201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God: Europeans wanted to expand Christianity’s reach to as many people as possible.</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Gold: Europeans wanted access to as many resources and gain wealth.</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Glory: The European states wanted to prove their superiority over other Europeans.</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I think that gold was the most important motivator as it really sparked European exploration because they wanted to find another route to Asia for trading purposes. The “discovery” of new land was a result of that quest. My view didn’t change and other students had the same answer and it was well-justified.</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 </a:t>
            </a:r>
            <a:r>
              <a:rPr b="1" lang="en" sz="1200">
                <a:solidFill>
                  <a:schemeClr val="accent1"/>
                </a:solidFill>
                <a:latin typeface="Inter"/>
                <a:ea typeface="Inter"/>
                <a:cs typeface="Inter"/>
                <a:sym typeface="Inter"/>
              </a:rPr>
              <a:t>Merchants seek direct access Asian markets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 </a:t>
            </a:r>
            <a:r>
              <a:rPr b="1" lang="en" sz="1200">
                <a:solidFill>
                  <a:schemeClr val="accent1"/>
                </a:solidFill>
                <a:latin typeface="Inter"/>
                <a:ea typeface="Inter"/>
                <a:cs typeface="Inter"/>
                <a:sym typeface="Inter"/>
              </a:rPr>
              <a:t>Accumulation resources and money for merchants</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 </a:t>
            </a:r>
            <a:r>
              <a:rPr b="1" lang="en" sz="1200">
                <a:solidFill>
                  <a:schemeClr val="accent1"/>
                </a:solidFill>
                <a:latin typeface="Inter"/>
                <a:ea typeface="Inter"/>
                <a:cs typeface="Inter"/>
                <a:sym typeface="Inter"/>
              </a:rPr>
              <a:t>Convert people to Christianity popularize faith</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 </a:t>
            </a:r>
            <a:r>
              <a:rPr b="1" lang="en" sz="1200">
                <a:solidFill>
                  <a:schemeClr val="accent1"/>
                </a:solidFill>
                <a:latin typeface="Inter"/>
                <a:ea typeface="Inter"/>
                <a:cs typeface="Inter"/>
                <a:sym typeface="Inter"/>
              </a:rPr>
              <a:t>Display power accumulate the most territory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As European states shifted their power from decentralized feudal societies to more centralized monarchies, a sense of nationalism began to develop which influenced the desire for states to show their dominance over other European powers.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Europeans gained much of the knowledge of new sailing innovations from their connections to the Islamic world. Examples include the lateen sails and compasses.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the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lateen sails were used in the Mediterranean on lighter ships that were powered in part by oarsmen. For journeys across the Atlantic, it wasn’t feasible to have oarsmen, as they took up space that needed to be saved for rationed food and water. The square sails were more suitable for larger, heavier ships without oarsmen.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subsequent empires.</a:t>
            </a:r>
            <a:endParaRPr sz="1200">
              <a:solidFill>
                <a:srgbClr val="231F20"/>
              </a:solidFill>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The Portuguese created a trading-post empire based on establishing control and power at different ports throughout Asia and Africa. The Spanish wanted to acquire access to trade as well, but their route brought them to the Americas, where they established colonies and conquered land far off the coasts.</a:t>
            </a:r>
            <a:endParaRPr sz="1200">
              <a:solidFill>
                <a:srgbClr val="231F2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2" name="Shape 172"/>
        <p:cNvGrpSpPr/>
        <p:nvPr/>
      </p:nvGrpSpPr>
      <p:grpSpPr>
        <a:xfrm>
          <a:off x="0" y="0"/>
          <a:ext cx="0" cy="0"/>
          <a:chOff x="0" y="0"/>
          <a:chExt cx="0" cy="0"/>
        </a:xfrm>
      </p:grpSpPr>
      <p:sp>
        <p:nvSpPr>
          <p:cNvPr id="173" name="Google Shape;173;p40"/>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 (Exemplar)</a:t>
            </a:r>
            <a:endParaRPr sz="1900">
              <a:latin typeface="Halant"/>
              <a:ea typeface="Halant"/>
              <a:cs typeface="Halant"/>
              <a:sym typeface="Halant"/>
            </a:endParaRPr>
          </a:p>
        </p:txBody>
      </p:sp>
      <p:pic>
        <p:nvPicPr>
          <p:cNvPr id="174" name="Google Shape;174;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5" name="Google Shape;175;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6" name="Google Shape;176;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77" name="Google Shape;177;p40"/>
          <p:cNvGraphicFramePr/>
          <p:nvPr/>
        </p:nvGraphicFramePr>
        <p:xfrm>
          <a:off x="382188" y="671150"/>
          <a:ext cx="3000000" cy="3000000"/>
        </p:xfrm>
        <a:graphic>
          <a:graphicData uri="http://schemas.openxmlformats.org/drawingml/2006/table">
            <a:tbl>
              <a:tblPr>
                <a:noFill/>
                <a:tableStyleId>{B001E076-10D0-4F11-9482-A577C40C9FC9}</a:tableStyleId>
              </a:tblPr>
              <a:tblGrid>
                <a:gridCol w="4694275"/>
                <a:gridCol w="2313850"/>
              </a:tblGrid>
              <a:tr h="86217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chemeClr val="dk1"/>
                          </a:solidFill>
                          <a:latin typeface="Inter"/>
                          <a:ea typeface="Inter"/>
                          <a:cs typeface="Inter"/>
                          <a:sym typeface="Inter"/>
                        </a:rPr>
                        <a:t>(A)</a:t>
                      </a:r>
                      <a:r>
                        <a:rPr lang="en" sz="1200">
                          <a:solidFill>
                            <a:schemeClr val="dk1"/>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chemeClr val="dk1"/>
                          </a:solidFill>
                          <a:latin typeface="Inter"/>
                          <a:ea typeface="Inter"/>
                          <a:cs typeface="Inter"/>
                          <a:sym typeface="Inter"/>
                        </a:rPr>
                        <a:t>(B)</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denomination of Christianity. The Americas became a prime target for these missionary efforts, offering a vast territory for religious expansion and a larg</a:t>
                      </a:r>
                      <a:r>
                        <a:rPr lang="en" sz="1200">
                          <a:solidFill>
                            <a:schemeClr val="dk1"/>
                          </a:solidFill>
                          <a:latin typeface="Inter"/>
                          <a:ea typeface="Inter"/>
                          <a:cs typeface="Inter"/>
                          <a:sym typeface="Inter"/>
                        </a:rPr>
                        <a:t>e</a:t>
                      </a:r>
                      <a:r>
                        <a:rPr lang="en" sz="1200">
                          <a:solidFill>
                            <a:schemeClr val="dk1"/>
                          </a:solidFill>
                          <a:latin typeface="Inter"/>
                          <a:ea typeface="Inter"/>
                          <a:cs typeface="Inter"/>
                          <a:sym typeface="Inter"/>
                        </a:rPr>
                        <a:t> indigenous population for indoctrination or forced conversion. </a:t>
                      </a:r>
                      <a:r>
                        <a:rPr b="1" lang="en" sz="1200">
                          <a:solidFill>
                            <a:schemeClr val="dk1"/>
                          </a:solidFill>
                          <a:latin typeface="Inter"/>
                          <a:ea typeface="Inter"/>
                          <a:cs typeface="Inter"/>
                          <a:sym typeface="Inter"/>
                        </a:rPr>
                        <a:t>(C)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chemeClr val="dk1"/>
                          </a:solidFill>
                          <a:latin typeface="Inter"/>
                          <a:ea typeface="Inter"/>
                          <a:cs typeface="Inter"/>
                          <a:sym typeface="Inter"/>
                        </a:rPr>
                        <a:t>(D)</a:t>
                      </a:r>
                      <a:r>
                        <a:rPr lang="en" sz="1200">
                          <a:solidFill>
                            <a:schemeClr val="dk1"/>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chemeClr val="dk1"/>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What were the main reasons Europeans came to the Americas in the late 15th century?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Europeans came for gold and silver and to create colonies in the Americas.</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Which European countries are most associated with conquest of the Americas?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Spain, France, &amp; England</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a:t>
                      </a:r>
                      <a:r>
                        <a:rPr lang="en" sz="1200">
                          <a:solidFill>
                            <a:schemeClr val="dk1"/>
                          </a:solidFill>
                          <a:latin typeface="Inter"/>
                          <a:ea typeface="Inter"/>
                          <a:cs typeface="Inter"/>
                          <a:sym typeface="Inter"/>
                        </a:rPr>
                        <a:t> Why were the Americas considered a good target for European religious expansion?</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 Americas were large in comparison to Europe and had a large population that could be converted.</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What scientific advancements from the Scientific Revolution improved European seafaring?</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Navigational tools, like the astrolabe and compass.</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E. </a:t>
                      </a:r>
                      <a:r>
                        <a:rPr lang="en" sz="1200">
                          <a:solidFill>
                            <a:schemeClr val="dk1"/>
                          </a:solidFill>
                          <a:latin typeface="Inter"/>
                          <a:ea typeface="Inter"/>
                          <a:cs typeface="Inter"/>
                          <a:sym typeface="Inter"/>
                        </a:rPr>
                        <a:t>What role did Marco Polo's accounts play in European exploration?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They inspired Europeans to reach Asia by sea and gain access to resources of the East.</a:t>
                      </a:r>
                      <a:endParaRPr b="1" sz="12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F. </a:t>
                      </a:r>
                      <a:r>
                        <a:rPr lang="en" sz="1200">
                          <a:solidFill>
                            <a:schemeClr val="dk1"/>
                          </a:solidFill>
                          <a:latin typeface="Inter"/>
                          <a:ea typeface="Inter"/>
                          <a:cs typeface="Inter"/>
                          <a:sym typeface="Inter"/>
                        </a:rPr>
                        <a:t>What historical event was the result of the factors detailed in this essay?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accent1"/>
                          </a:solidFill>
                          <a:latin typeface="Inter"/>
                          <a:ea typeface="Inter"/>
                          <a:cs typeface="Inter"/>
                          <a:sym typeface="Inter"/>
                        </a:rPr>
                        <a:t>Christopher Columbus's arrival in the Americas in 1492.</a:t>
                      </a:r>
                      <a:endParaRPr b="1" sz="12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